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9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31" indent="0" algn="ctr">
              <a:buNone/>
              <a:defRPr sz="2000"/>
            </a:lvl2pPr>
            <a:lvl3pPr marL="914264" indent="0" algn="ctr">
              <a:buNone/>
              <a:defRPr sz="1867"/>
            </a:lvl3pPr>
            <a:lvl4pPr marL="1371396" indent="0" algn="ctr">
              <a:buNone/>
              <a:defRPr sz="1600"/>
            </a:lvl4pPr>
            <a:lvl5pPr marL="1828528" indent="0" algn="ctr">
              <a:buNone/>
              <a:defRPr sz="1600"/>
            </a:lvl5pPr>
            <a:lvl6pPr marL="2285662" indent="0" algn="ctr">
              <a:buNone/>
              <a:defRPr sz="1600"/>
            </a:lvl6pPr>
            <a:lvl7pPr marL="2742790" indent="0" algn="ctr">
              <a:buNone/>
              <a:defRPr sz="1600"/>
            </a:lvl7pPr>
            <a:lvl8pPr marL="3199920" indent="0" algn="ctr">
              <a:buNone/>
              <a:defRPr sz="1600"/>
            </a:lvl8pPr>
            <a:lvl9pPr marL="3657051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28613F-08EF-44E0-9996-A71A9C02A87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50A0E5-7A9E-4256-BA9D-6DEB822148B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23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A05E42-F70C-42F6-88A8-137626146C0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2DF322-FC6C-4662-AE7E-DC57FFF9A61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214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6"/>
            <a:ext cx="2628900" cy="581183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6"/>
            <a:ext cx="7734300" cy="581183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C9B823-8F73-4BCF-A09E-B4BDA44ECEC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560FC-A2DB-43DA-8B46-88BC50B6286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305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449497-6755-4516-B96C-20D07EEA186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5F5788-B811-4BAE-87C2-F10D6A29B7A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83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4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6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3pPr>
            <a:lvl4pPr marL="13713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2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7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9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EB8661C-4FB2-4568-A3A0-736C620B5BB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FE7157-123A-4745-B25B-C1A7FDDA91B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543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85286C9-8A86-4854-B0C5-33E1F645163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E65525-2D15-42DB-9050-E38C88E70C7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12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1" indent="0">
              <a:buNone/>
              <a:defRPr sz="2000" b="1"/>
            </a:lvl2pPr>
            <a:lvl3pPr marL="914264" indent="0">
              <a:buNone/>
              <a:defRPr sz="1867" b="1"/>
            </a:lvl3pPr>
            <a:lvl4pPr marL="1371396" indent="0">
              <a:buNone/>
              <a:defRPr sz="1600" b="1"/>
            </a:lvl4pPr>
            <a:lvl5pPr marL="1828528" indent="0">
              <a:buNone/>
              <a:defRPr sz="1600" b="1"/>
            </a:lvl5pPr>
            <a:lvl6pPr marL="2285662" indent="0">
              <a:buNone/>
              <a:defRPr sz="1600" b="1"/>
            </a:lvl6pPr>
            <a:lvl7pPr marL="2742790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31" indent="0">
              <a:buNone/>
              <a:defRPr sz="2000" b="1"/>
            </a:lvl2pPr>
            <a:lvl3pPr marL="914264" indent="0">
              <a:buNone/>
              <a:defRPr sz="1867" b="1"/>
            </a:lvl3pPr>
            <a:lvl4pPr marL="1371396" indent="0">
              <a:buNone/>
              <a:defRPr sz="1600" b="1"/>
            </a:lvl4pPr>
            <a:lvl5pPr marL="1828528" indent="0">
              <a:buNone/>
              <a:defRPr sz="1600" b="1"/>
            </a:lvl5pPr>
            <a:lvl6pPr marL="2285662" indent="0">
              <a:buNone/>
              <a:defRPr sz="1600" b="1"/>
            </a:lvl6pPr>
            <a:lvl7pPr marL="2742790" indent="0">
              <a:buNone/>
              <a:defRPr sz="1600" b="1"/>
            </a:lvl7pPr>
            <a:lvl8pPr marL="3199920" indent="0">
              <a:buNone/>
              <a:defRPr sz="1600" b="1"/>
            </a:lvl8pPr>
            <a:lvl9pPr marL="3657051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6880CD-0C9E-4C4C-A2BB-1468D11AE71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8A7FE1-69E8-4503-A778-D0D2BAE038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26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649039-3647-49C1-BC76-D92BEB25223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70587C-4125-4F1D-8D8D-D22001802C9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120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D18906-1EE0-48EE-B798-6F0A998EF511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1C0B5-F249-4F22-A060-35FCDDC8CC3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68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1" indent="0">
              <a:buNone/>
              <a:defRPr sz="1467"/>
            </a:lvl2pPr>
            <a:lvl3pPr marL="914264" indent="0">
              <a:buNone/>
              <a:defRPr sz="1200"/>
            </a:lvl3pPr>
            <a:lvl4pPr marL="1371396" indent="0">
              <a:buNone/>
              <a:defRPr sz="1067"/>
            </a:lvl4pPr>
            <a:lvl5pPr marL="1828528" indent="0">
              <a:buNone/>
              <a:defRPr sz="1067"/>
            </a:lvl5pPr>
            <a:lvl6pPr marL="2285662" indent="0">
              <a:buNone/>
              <a:defRPr sz="1067"/>
            </a:lvl6pPr>
            <a:lvl7pPr marL="2742790" indent="0">
              <a:buNone/>
              <a:defRPr sz="1067"/>
            </a:lvl7pPr>
            <a:lvl8pPr marL="3199920" indent="0">
              <a:buNone/>
              <a:defRPr sz="1067"/>
            </a:lvl8pPr>
            <a:lvl9pPr marL="3657051" indent="0">
              <a:buNone/>
              <a:defRPr sz="106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42292C-7FAF-40D6-A0BA-E4E6442737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50912B-FDA4-4589-A658-B1B559F3998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298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31" indent="0">
              <a:buNone/>
              <a:defRPr sz="2800"/>
            </a:lvl2pPr>
            <a:lvl3pPr marL="914264" indent="0">
              <a:buNone/>
              <a:defRPr sz="2400"/>
            </a:lvl3pPr>
            <a:lvl4pPr marL="1371396" indent="0">
              <a:buNone/>
              <a:defRPr sz="2000"/>
            </a:lvl4pPr>
            <a:lvl5pPr marL="1828528" indent="0">
              <a:buNone/>
              <a:defRPr sz="2000"/>
            </a:lvl5pPr>
            <a:lvl6pPr marL="2285662" indent="0">
              <a:buNone/>
              <a:defRPr sz="2000"/>
            </a:lvl6pPr>
            <a:lvl7pPr marL="2742790" indent="0">
              <a:buNone/>
              <a:defRPr sz="2000"/>
            </a:lvl7pPr>
            <a:lvl8pPr marL="3199920" indent="0">
              <a:buNone/>
              <a:defRPr sz="2000"/>
            </a:lvl8pPr>
            <a:lvl9pPr marL="365705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31" indent="0">
              <a:buNone/>
              <a:defRPr sz="1467"/>
            </a:lvl2pPr>
            <a:lvl3pPr marL="914264" indent="0">
              <a:buNone/>
              <a:defRPr sz="1200"/>
            </a:lvl3pPr>
            <a:lvl4pPr marL="1371396" indent="0">
              <a:buNone/>
              <a:defRPr sz="1067"/>
            </a:lvl4pPr>
            <a:lvl5pPr marL="1828528" indent="0">
              <a:buNone/>
              <a:defRPr sz="1067"/>
            </a:lvl5pPr>
            <a:lvl6pPr marL="2285662" indent="0">
              <a:buNone/>
              <a:defRPr sz="1067"/>
            </a:lvl6pPr>
            <a:lvl7pPr marL="2742790" indent="0">
              <a:buNone/>
              <a:defRPr sz="1067"/>
            </a:lvl7pPr>
            <a:lvl8pPr marL="3199920" indent="0">
              <a:buNone/>
              <a:defRPr sz="1067"/>
            </a:lvl8pPr>
            <a:lvl9pPr marL="3657051" indent="0">
              <a:buNone/>
              <a:defRPr sz="106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D4C650-C48E-45E3-849B-DBC01FBF3F0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12.03.2025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8BA38A-6660-4CC0-A239-B2F7F95653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023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68573" tIns="34289" rIns="68573" bIns="34289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68573" tIns="34289" rIns="68573" bIns="342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68573" tIns="34289" rIns="68573" bIns="34289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68573" tIns="34289" rIns="68573" bIns="34289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68573" tIns="34289" rIns="68573" bIns="34289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4F8C2E-4C73-4146-BAED-CF553C75D896}" type="slidenum">
              <a:rPr lang="es-ES" smtClean="0">
                <a:solidFill>
                  <a:prstClr val="black">
                    <a:tint val="75000"/>
                  </a:prstClr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s-ES">
              <a:solidFill>
                <a:prstClr val="black">
                  <a:tint val="75000"/>
                </a:prstClr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0064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26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8" indent="-228568" algn="l" defTabSz="91426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02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30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60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2057091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224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971356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428488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885622" indent="-228568" algn="l" defTabSz="91426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6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457131" algn="l" defTabSz="91426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2pPr>
      <a:lvl3pPr marL="914264" algn="l" defTabSz="91426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6" algn="l" defTabSz="91426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4pPr>
      <a:lvl5pPr marL="1828528" algn="l" defTabSz="91426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5pPr>
      <a:lvl6pPr marL="2285662" algn="l" defTabSz="91426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2742790" algn="l" defTabSz="91426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3199920" algn="l" defTabSz="91426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3657051" algn="l" defTabSz="914264" rtl="0" eaLnBrk="1" latinLnBrk="0" hangingPunct="1"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" y="0"/>
            <a:ext cx="12248818" cy="83089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 eaLnBrk="1" hangingPunct="1"/>
            <a:r>
              <a:rPr lang="ru-RU" sz="24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itchFamily="34" charset="0"/>
              </a:rPr>
              <a:t> ПООЩРЕНИЕ </a:t>
            </a:r>
            <a:r>
              <a:rPr lang="ru-RU" sz="2400" b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itchFamily="34" charset="0"/>
              </a:rPr>
              <a:t>ГРАЖДАН</a:t>
            </a:r>
            <a:br>
              <a:rPr lang="ru-RU" sz="2400" b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itchFamily="34" charset="0"/>
              </a:rPr>
            </a:br>
            <a:r>
              <a:rPr lang="ru-RU" sz="2400" b="1" dirty="0" smtClean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itchFamily="34" charset="0"/>
              </a:rPr>
              <a:t>         ЗА </a:t>
            </a:r>
            <a:r>
              <a:rPr lang="ru-RU" sz="2400" b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itchFamily="34" charset="0"/>
              </a:rPr>
              <a:t>СООБЩЕНИЕ О ФАКТАХ КОРРУПЦИИ </a:t>
            </a:r>
            <a:r>
              <a:rPr lang="ru-RU" sz="1867" b="1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Tahoma" pitchFamily="34" charset="0"/>
              </a:rPr>
              <a:t>(ДЕНЕЖНОЕ ВОЗНАГРАЖДЕНИЕ)</a:t>
            </a:r>
          </a:p>
        </p:txBody>
      </p:sp>
      <p:sp>
        <p:nvSpPr>
          <p:cNvPr id="90" name="Shape 5178"/>
          <p:cNvSpPr/>
          <p:nvPr/>
        </p:nvSpPr>
        <p:spPr>
          <a:xfrm>
            <a:off x="1963609" y="5471925"/>
            <a:ext cx="2711615" cy="43522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 defTabSz="584200">
              <a:lnSpc>
                <a:spcPct val="100000"/>
              </a:lnSpc>
              <a:spcBef>
                <a:spcPts val="0"/>
              </a:spcBef>
              <a:defRPr sz="1500" cap="all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ru-RU" altLang="zh-CN" sz="1867" b="1" kern="0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+mn-ea"/>
                <a:sym typeface="Arial" panose="020B0604020202020204" pitchFamily="34" charset="0"/>
              </a:rPr>
              <a:t>40 МРП</a:t>
            </a:r>
            <a:endParaRPr lang="zh-CN" altLang="en-US" sz="1867" b="1" kern="0" dirty="0">
              <a:solidFill>
                <a:prstClr val="white"/>
              </a:solidFill>
              <a:latin typeface="Microsoft YaHei UI" panose="020B0503020204020204" pitchFamily="34" charset="-122"/>
              <a:ea typeface="Microsoft YaHei UI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" y="1872447"/>
            <a:ext cx="12144671" cy="584775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charset="0"/>
              </a:rPr>
              <a:t>ЕСЛИ СУММА ВЗЯТКИ ИЛИ ПРИЧИНЕННОГО УЩЕРБА, ЛИБО СТОИМОСТЬ ПРЕДСТАВЛЕННЫХ ЛЬГОТ ИЛИ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prstClr val="white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charset="0"/>
              </a:rPr>
              <a:t> ОКАЗАННЫХ УСЛУГ НЕ ПРЕВЫШАЕТ 1000 МРП ИЛИ ОТСУТСТВУЕТ УЩЕРБ: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86203" y="951153"/>
            <a:ext cx="63367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charset="0"/>
              </a:rPr>
              <a:t>ЕСЛИ СУММА ВЗЯТКИ ИЛИ ПРИЧИНЕННОГО УЩЕРБА,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charset="0"/>
              </a:rPr>
              <a:t>ЛИБО СТОИМОСТЬ ПРЕДСТАВЛЕННЫХ ЛЬГОТ ИЛИ ОКАЗАННЫХ </a:t>
            </a:r>
            <a:r>
              <a:rPr lang="ru-RU" sz="1600" b="1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charset="0"/>
              </a:rPr>
              <a:t>УСЛУГ </a:t>
            </a:r>
            <a:r>
              <a:rPr lang="ru-RU" sz="1600" b="1" smtClean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charset="0"/>
              </a:rPr>
              <a:t>ПРЕВЫШАЕТ </a:t>
            </a:r>
            <a:r>
              <a:rPr lang="ru-RU" sz="1600" b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charset="0"/>
              </a:rPr>
              <a:t>1000 МРП </a:t>
            </a:r>
            <a:endParaRPr lang="ru-RU" sz="1600" dirty="0">
              <a:solidFill>
                <a:srgbClr val="002060"/>
              </a:solidFill>
              <a:latin typeface="Arial" charset="0"/>
              <a:cs typeface="Arial" charset="0"/>
            </a:endParaRPr>
          </a:p>
        </p:txBody>
      </p:sp>
      <p:cxnSp>
        <p:nvCxnSpPr>
          <p:cNvPr id="93" name="Прямая со стрелкой 92"/>
          <p:cNvCxnSpPr/>
          <p:nvPr/>
        </p:nvCxnSpPr>
        <p:spPr>
          <a:xfrm flipV="1">
            <a:off x="6822907" y="1285531"/>
            <a:ext cx="828000" cy="13645"/>
          </a:xfrm>
          <a:prstGeom prst="straightConnector1">
            <a:avLst/>
          </a:prstGeom>
          <a:noFill/>
          <a:ln w="127000" cap="flat" cmpd="sng" algn="ctr">
            <a:solidFill>
              <a:srgbClr val="C00000"/>
            </a:solidFill>
            <a:prstDash val="solid"/>
            <a:miter lim="800000"/>
            <a:tailEnd type="triangle"/>
          </a:ln>
          <a:effectLst/>
          <a:scene3d>
            <a:camera prst="orthographicFront">
              <a:rot lat="0" lon="300000" rev="0"/>
            </a:camera>
            <a:lightRig rig="threePt" dir="t"/>
          </a:scene3d>
        </p:spPr>
      </p:cxnSp>
      <p:sp>
        <p:nvSpPr>
          <p:cNvPr id="94" name="Прямоугольник 26"/>
          <p:cNvSpPr>
            <a:spLocks noChangeArrowheads="1"/>
          </p:cNvSpPr>
          <p:nvPr/>
        </p:nvSpPr>
        <p:spPr bwMode="auto">
          <a:xfrm>
            <a:off x="6659413" y="1057418"/>
            <a:ext cx="5256659" cy="46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1" tIns="45719" rIns="91431" bIns="45719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charset="0"/>
              </a:rPr>
              <a:t>10% ОТ СУММЫ</a:t>
            </a:r>
          </a:p>
        </p:txBody>
      </p:sp>
      <p:pic>
        <p:nvPicPr>
          <p:cNvPr id="34" name="Рисунок 33">
            <a:extLst>
              <a:ext uri="{FF2B5EF4-FFF2-40B4-BE49-F238E27FC236}">
                <a16:creationId xmlns="" xmlns:a16="http://schemas.microsoft.com/office/drawing/2014/main" id="{FD87AE06-76EA-554B-8088-CB382E5293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8137"/>
            <a:ext cx="1009086" cy="104443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/>
          <a:srcRect l="23016" t="44463" r="8810" b="7989"/>
          <a:stretch/>
        </p:blipFill>
        <p:spPr>
          <a:xfrm>
            <a:off x="1361568" y="2560632"/>
            <a:ext cx="9788440" cy="384016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81021" y="6400800"/>
            <a:ext cx="978262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b="1" i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Статья 24 ч.3 Закона РК «О противодействии коррупции», </a:t>
            </a:r>
            <a:r>
              <a:rPr lang="ru-RU" sz="1100" b="1" i="1" dirty="0" smtClean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Правила </a:t>
            </a:r>
            <a:r>
              <a:rPr lang="ru-RU" sz="1100" b="1" i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поощрения лиц, сообщивших о факте коррупционного </a:t>
            </a:r>
            <a:r>
              <a:rPr lang="ru-RU" sz="1100" b="1" i="1" dirty="0" smtClean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правонарушения (утверждены </a:t>
            </a:r>
            <a:r>
              <a:rPr lang="ru-RU" sz="1100" b="1" i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приказом Председателя Агентства РК </a:t>
            </a:r>
            <a:r>
              <a:rPr lang="ru-RU" sz="1100" b="1" i="1" dirty="0" smtClean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 по </a:t>
            </a:r>
            <a:r>
              <a:rPr lang="ru-RU" sz="1100" b="1" i="1" dirty="0">
                <a:solidFill>
                  <a:srgbClr val="002060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противодействию коррупции от 29.08.2023 года)</a:t>
            </a:r>
          </a:p>
        </p:txBody>
      </p:sp>
    </p:spTree>
    <p:extLst>
      <p:ext uri="{BB962C8B-B14F-4D97-AF65-F5344CB8AC3E}">
        <p14:creationId xmlns:p14="http://schemas.microsoft.com/office/powerpoint/2010/main" val="3825028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81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Microsoft YaHei UI</vt:lpstr>
      <vt:lpstr>宋体</vt:lpstr>
      <vt:lpstr>Arial</vt:lpstr>
      <vt:lpstr>Calibri</vt:lpstr>
      <vt:lpstr>Calibri Light</vt:lpstr>
      <vt:lpstr>Tahoma</vt:lpstr>
      <vt:lpstr>1_Тема Office</vt:lpstr>
      <vt:lpstr> ПООЩРЕНИЕ ГРАЖДАН          ЗА СООБЩЕНИЕ О ФАКТАХ КОРРУПЦИИ (ДЕНЕЖНОЕ ВОЗНАГРАЖДЕНИЕ)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ПООЩРЕНИЕ ГРАЖДАН ЗА СООБЩЕНИЕ О ФАКТАХ КОРРУПЦИИ (ДЕНЕЖНОЕ ВОЗНАГРАЖДЕНИЕ)</dc:title>
  <dc:creator>Рустам</dc:creator>
  <cp:lastModifiedBy>Евгения Яшонкина</cp:lastModifiedBy>
  <cp:revision>8</cp:revision>
  <dcterms:created xsi:type="dcterms:W3CDTF">2023-09-09T06:20:36Z</dcterms:created>
  <dcterms:modified xsi:type="dcterms:W3CDTF">2025-03-12T05:25:51Z</dcterms:modified>
</cp:coreProperties>
</file>